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96" r:id="rId7"/>
    <p:sldId id="267" r:id="rId8"/>
    <p:sldId id="286" r:id="rId9"/>
    <p:sldId id="264" r:id="rId10"/>
    <p:sldId id="262" r:id="rId11"/>
    <p:sldId id="263" r:id="rId12"/>
    <p:sldId id="284" r:id="rId13"/>
    <p:sldId id="270" r:id="rId14"/>
    <p:sldId id="271" r:id="rId15"/>
    <p:sldId id="269" r:id="rId16"/>
    <p:sldId id="285" r:id="rId17"/>
    <p:sldId id="275" r:id="rId18"/>
    <p:sldId id="291" r:id="rId19"/>
    <p:sldId id="289" r:id="rId20"/>
    <p:sldId id="290" r:id="rId21"/>
    <p:sldId id="273" r:id="rId22"/>
    <p:sldId id="278" r:id="rId23"/>
    <p:sldId id="292" r:id="rId24"/>
    <p:sldId id="293" r:id="rId25"/>
    <p:sldId id="294" r:id="rId26"/>
    <p:sldId id="295" r:id="rId27"/>
    <p:sldId id="288" r:id="rId28"/>
    <p:sldId id="277" r:id="rId29"/>
    <p:sldId id="287" r:id="rId30"/>
    <p:sldId id="266" r:id="rId31"/>
    <p:sldId id="272" r:id="rId32"/>
    <p:sldId id="27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4D9"/>
    <a:srgbClr val="60D6AD"/>
    <a:srgbClr val="EF6630"/>
    <a:srgbClr val="EE4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95426-04DB-4E44-97A9-B78DC19FD184}">
  <a:tblStyle styleId="{87395426-04DB-4E44-97A9-B78DC19FD18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6"/>
    <p:restoredTop sz="88757"/>
  </p:normalViewPr>
  <p:slideViewPr>
    <p:cSldViewPr snapToGrid="0" snapToObjects="1">
      <p:cViewPr>
        <p:scale>
          <a:sx n="100" d="100"/>
          <a:sy n="100" d="100"/>
        </p:scale>
        <p:origin x="464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1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0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71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127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2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5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164100" y="2925350"/>
            <a:ext cx="6815699" cy="157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64100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671601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6399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473454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578290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625039" y="1630868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chemeClr val="bg1"/>
                </a:solidFill>
              </a:rPr>
              <a:t/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dirty="0" smtClean="0">
                <a:solidFill>
                  <a:schemeClr val="bg1"/>
                </a:solidFill>
              </a:rPr>
              <a:t>Art Reader</a:t>
            </a:r>
            <a:br>
              <a:rPr lang="it-IT" dirty="0" smtClean="0">
                <a:solidFill>
                  <a:schemeClr val="bg1"/>
                </a:solidFill>
              </a:rPr>
            </a:br>
            <a:r>
              <a:rPr lang="it-IT" sz="2800" dirty="0" err="1" smtClean="0">
                <a:solidFill>
                  <a:schemeClr val="bg1"/>
                </a:solidFill>
              </a:rPr>
              <a:t>Learn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Faster</a:t>
            </a:r>
            <a:r>
              <a:rPr lang="it-IT" sz="2800" dirty="0" smtClean="0">
                <a:solidFill>
                  <a:schemeClr val="bg1"/>
                </a:solidFill>
              </a:rPr>
              <a:t>, </a:t>
            </a:r>
            <a:r>
              <a:rPr lang="it-IT" sz="2800" dirty="0" err="1" smtClean="0">
                <a:solidFill>
                  <a:schemeClr val="bg1"/>
                </a:solidFill>
              </a:rPr>
              <a:t>Learn</a:t>
            </a:r>
            <a:r>
              <a:rPr lang="it-IT" sz="2800" dirty="0" smtClean="0">
                <a:solidFill>
                  <a:schemeClr val="bg1"/>
                </a:solidFill>
              </a:rPr>
              <a:t> More</a:t>
            </a:r>
            <a:endParaRPr lang="en" sz="2800" dirty="0">
              <a:solidFill>
                <a:schemeClr val="bg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78" y="444499"/>
            <a:ext cx="1807722" cy="17662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349009" y="1237153"/>
            <a:ext cx="5149200" cy="261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8000" dirty="0" smtClean="0">
                <a:solidFill>
                  <a:schemeClr val="tx1"/>
                </a:solidFill>
              </a:rPr>
              <a:t>La nostra</a:t>
            </a:r>
            <a:endParaRPr lang="en" sz="8000" dirty="0">
              <a:solidFill>
                <a:schemeClr val="tx1"/>
              </a:solidFill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733425" y="2902775"/>
            <a:ext cx="344487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>
                <a:solidFill>
                  <a:schemeClr val="tx1"/>
                </a:solidFill>
              </a:rPr>
              <a:t>L’icona vuole rappresentare la freschezza, l’astrattezza e la semplicità dell’arte, riprende inoltre il colore primario del progetto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-1413938" y="2431384"/>
            <a:ext cx="95381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it-IT" sz="9600" dirty="0" smtClean="0">
                <a:solidFill>
                  <a:schemeClr val="tx1"/>
                </a:solidFill>
              </a:rPr>
              <a:t>Icona</a:t>
            </a:r>
            <a:endParaRPr lang="en" sz="9600" dirty="0">
              <a:solidFill>
                <a:schemeClr val="tx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60" y="793943"/>
            <a:ext cx="1996840" cy="1951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164100" y="3002968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b="1" dirty="0" smtClean="0"/>
              <a:t>Primario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Abbiamo scelto un colore moderno ma non troppo acceso per evitare che causi disturbi all’attenzione, lo proponiamo sia nell’</a:t>
            </a:r>
            <a:r>
              <a:rPr lang="it-IT" sz="1600" dirty="0" err="1" smtClean="0"/>
              <a:t>app</a:t>
            </a:r>
            <a:r>
              <a:rPr lang="it-IT" sz="1600" dirty="0" smtClean="0"/>
              <a:t> che nel sito web per i principali controlli</a:t>
            </a:r>
            <a:endParaRPr lang="en" sz="1600" dirty="0"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182815" y="703422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I nostri colori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4671700" y="3002968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Secondario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Il colore secondario è decisamente acceso e risaltante, viene utilizzato per mettere in risalto particolari funzioni o sezioni del client</a:t>
            </a:r>
            <a:endParaRPr lang="en" sz="1600" dirty="0"/>
          </a:p>
        </p:txBody>
      </p:sp>
      <p:sp>
        <p:nvSpPr>
          <p:cNvPr id="120" name="Shape 120"/>
          <p:cNvSpPr/>
          <p:nvPr/>
        </p:nvSpPr>
        <p:spPr>
          <a:xfrm>
            <a:off x="1414248" y="116331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48" y="1331697"/>
            <a:ext cx="2330648" cy="210729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60" y="1524896"/>
            <a:ext cx="2845824" cy="19140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63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798355"/>
            <a:ext cx="7457622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Numeri e statistiche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7968" y="1155175"/>
            <a:ext cx="284695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3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-409575" y="1991850"/>
            <a:ext cx="9906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400" dirty="0" smtClean="0"/>
              <a:t>10,000+</a:t>
            </a:r>
            <a:endParaRPr lang="en" sz="14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294967295"/>
          </p:nvPr>
        </p:nvSpPr>
        <p:spPr>
          <a:xfrm>
            <a:off x="657225" y="349144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800" dirty="0" smtClean="0"/>
              <a:t>Righe di codice scritte da </a:t>
            </a:r>
            <a:r>
              <a:rPr lang="it-IT" sz="1800" b="1" dirty="0" smtClean="0"/>
              <a:t>noi</a:t>
            </a:r>
            <a:endParaRPr lang="en" sz="18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D4A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 idx="4294967295"/>
          </p:nvPr>
        </p:nvSpPr>
        <p:spPr>
          <a:xfrm>
            <a:off x="685800" y="5717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br>
              <a:rPr lang="it-IT" sz="7200" dirty="0" smtClean="0"/>
            </a:br>
            <a:endParaRPr lang="en" sz="72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ubTitle" idx="4294967295"/>
          </p:nvPr>
        </p:nvSpPr>
        <p:spPr>
          <a:xfrm>
            <a:off x="685800" y="1430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Lato server</a:t>
            </a:r>
            <a:endParaRPr lang="en" sz="1600" dirty="0"/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678426" y="32006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5000+</a:t>
            </a:r>
            <a:endParaRPr lang="en" sz="7200" dirty="0"/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678426" y="40592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Applicazione </a:t>
            </a:r>
            <a:r>
              <a:rPr lang="it-IT" sz="1600" dirty="0" err="1" smtClean="0"/>
              <a:t>Android</a:t>
            </a:r>
            <a:endParaRPr lang="en" sz="1600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endParaRPr lang="en" sz="4800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685800" y="27448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Lato web</a:t>
            </a:r>
            <a:endParaRPr lang="en" sz="16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A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152469" y="713913"/>
            <a:ext cx="6137910" cy="292396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80504" y="2669036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Alcuni dei </a:t>
            </a:r>
            <a:br>
              <a:rPr lang="it-IT" dirty="0" smtClean="0"/>
            </a:br>
            <a:r>
              <a:rPr lang="it-IT" dirty="0" smtClean="0"/>
              <a:t>musei inseriti</a:t>
            </a:r>
            <a:endParaRPr lang="en" dirty="0"/>
          </a:p>
        </p:txBody>
      </p:sp>
      <p:sp>
        <p:nvSpPr>
          <p:cNvPr id="180" name="Shape 180"/>
          <p:cNvSpPr/>
          <p:nvPr/>
        </p:nvSpPr>
        <p:spPr>
          <a:xfrm>
            <a:off x="6036424" y="1480255"/>
            <a:ext cx="700200" cy="202500"/>
          </a:xfrm>
          <a:prstGeom prst="wedgeRectCallout">
            <a:avLst>
              <a:gd name="adj1" fmla="val -45837"/>
              <a:gd name="adj2" fmla="val -98410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Louvre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1391580" y="1151142"/>
            <a:ext cx="387932" cy="345970"/>
            <a:chOff x="3927500" y="301425"/>
            <a:chExt cx="461550" cy="411625"/>
          </a:xfrm>
        </p:grpSpPr>
        <p:sp>
          <p:nvSpPr>
            <p:cNvPr id="182" name="Shape 18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180"/>
          <p:cNvSpPr/>
          <p:nvPr/>
        </p:nvSpPr>
        <p:spPr>
          <a:xfrm>
            <a:off x="3648090" y="1183288"/>
            <a:ext cx="1139008" cy="274512"/>
          </a:xfrm>
          <a:prstGeom prst="wedgeRectCallout">
            <a:avLst>
              <a:gd name="adj1" fmla="val -37038"/>
              <a:gd name="adj2" fmla="val 93540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National Gallery California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" name="Shape 180"/>
          <p:cNvSpPr/>
          <p:nvPr/>
        </p:nvSpPr>
        <p:spPr>
          <a:xfrm>
            <a:off x="5773738" y="948641"/>
            <a:ext cx="1233668" cy="202501"/>
          </a:xfrm>
          <a:prstGeom prst="wedgeRectCallout">
            <a:avLst>
              <a:gd name="adj1" fmla="val -37018"/>
              <a:gd name="adj2" fmla="val 100368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Tate </a:t>
            </a:r>
            <a:r>
              <a:rPr lang="it-IT" sz="1000" dirty="0" err="1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Modern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Applicazioni per l’utente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465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4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43287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La nostra applicazione</a:t>
            </a:r>
            <a:br>
              <a:rPr lang="it-IT" sz="4800" dirty="0" smtClean="0"/>
            </a:br>
            <a:r>
              <a:rPr lang="it-IT" sz="4800" dirty="0" err="1" smtClean="0"/>
              <a:t>Android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9" y="1722029"/>
            <a:ext cx="1627359" cy="159004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Homepage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64100" y="2229600"/>
            <a:ext cx="31666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600" b="1" dirty="0" smtClean="0"/>
          </a:p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Avere suggerimenti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Accedere alla cronologia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Accedere alle opere preferite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Effettuare una nuova scansione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0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6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4346604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Scansione </a:t>
            </a:r>
            <a:br>
              <a:rPr lang="it-IT" sz="4800" dirty="0" smtClean="0"/>
            </a:br>
            <a:r>
              <a:rPr lang="it-IT" sz="4800" dirty="0" err="1" smtClean="0"/>
              <a:t>Qr</a:t>
            </a:r>
            <a:r>
              <a:rPr lang="it-IT" sz="4800" dirty="0" smtClean="0"/>
              <a:t>-Code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5" y="1884976"/>
            <a:ext cx="1264147" cy="12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35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61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ctrTitle" idx="4294967295"/>
          </p:nvPr>
        </p:nvSpPr>
        <p:spPr>
          <a:xfrm>
            <a:off x="123900" y="335626"/>
            <a:ext cx="90201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8000" dirty="0" smtClean="0"/>
              <a:t> Eccoci</a:t>
            </a:r>
            <a:r>
              <a:rPr lang="en" sz="18000" dirty="0" smtClean="0"/>
              <a:t>!</a:t>
            </a:r>
            <a:endParaRPr lang="en" sz="18000" dirty="0"/>
          </a:p>
        </p:txBody>
      </p:sp>
      <p:sp>
        <p:nvSpPr>
          <p:cNvPr id="72" name="Shape 72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3600" b="1" dirty="0" smtClean="0"/>
              <a:t>Progetto d’esame di:</a:t>
            </a:r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Daniele </a:t>
            </a:r>
            <a:r>
              <a:rPr lang="it-IT" sz="3600" b="1" dirty="0" err="1" smtClean="0"/>
              <a:t>Genta</a:t>
            </a:r>
            <a:endParaRPr lang="it-IT" sz="3600" b="1" dirty="0" smtClean="0"/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Davide Massimino</a:t>
            </a:r>
            <a:endParaRPr lang="en" sz="36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Informazioni sull’opera</a:t>
            </a:r>
            <a:br>
              <a:rPr lang="it-IT" sz="4800" dirty="0" smtClean="0"/>
            </a:b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64100" y="2890100"/>
            <a:ext cx="3280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600" b="1" dirty="0" smtClean="0"/>
          </a:p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Avere ricerche correlate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Localizzare l’opera sulla mappa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ed aggiungere recensioni</a:t>
            </a:r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0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1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100" y="1771955"/>
            <a:ext cx="7408400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100" y="293736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b="1" dirty="0" err="1" smtClean="0"/>
              <a:t>Gradient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Nell’applicazione </a:t>
            </a:r>
            <a:r>
              <a:rPr lang="it-IT" sz="1600" dirty="0" err="1"/>
              <a:t>A</a:t>
            </a:r>
            <a:r>
              <a:rPr lang="it-IT" sz="1600" dirty="0" err="1" smtClean="0"/>
              <a:t>ndroid</a:t>
            </a:r>
            <a:r>
              <a:rPr lang="it-IT" sz="1600" dirty="0" smtClean="0"/>
              <a:t> riusciamo a sovrapporre del testo alle immagini (anche dello stesso colore) senza minare alla leggibilità dello stesso</a:t>
            </a:r>
            <a:endParaRPr lang="en" sz="1600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291562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Vicinanza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Grazie al GPS siamo in gradi di restituire i musei più vicini all’utente in maniera interattiva.</a:t>
            </a:r>
            <a:endParaRPr lang="en" sz="1600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8" y="291562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Riproduzione Audio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Abbiamo corredato gli </a:t>
            </a:r>
            <a:r>
              <a:rPr lang="it-IT" sz="1600" dirty="0" err="1" smtClean="0"/>
              <a:t>Artwork</a:t>
            </a:r>
            <a:r>
              <a:rPr lang="it-IT" sz="1600" dirty="0" smtClean="0"/>
              <a:t> di un’audioguida per rendere l’esperienza più completa e godibile.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grpSp>
        <p:nvGrpSpPr>
          <p:cNvPr id="250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50738" y="1723200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nostro sito web</a:t>
            </a:r>
            <a:endParaRPr lang="en" sz="4800" dirty="0"/>
          </a:p>
        </p:txBody>
      </p:sp>
      <p:sp>
        <p:nvSpPr>
          <p:cNvPr id="8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17" y="1238365"/>
            <a:ext cx="1807722" cy="17662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Homepage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164100" y="2556852"/>
            <a:ext cx="3103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Ricevere informazioni sullo sviluppo e sullo scopo del progetto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Scrivere mail per ulteriori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Scrivere un Feedback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Effettuare il login o una nuova registrazione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1155881"/>
            <a:ext cx="3678882" cy="20934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Lista opere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6" name="Picture 2" descr="E:\Nuova cartella\Screenshot (8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675" y="1141327"/>
            <a:ext cx="3662677" cy="2140353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1164100" y="2556852"/>
            <a:ext cx="28287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Modificare, cancellare e aggiungere opere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Ricerca per carattere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 su opere, autori e musei</a:t>
            </a:r>
          </a:p>
        </p:txBody>
      </p:sp>
      <p:pic>
        <p:nvPicPr>
          <p:cNvPr id="2050" name="Picture 2" descr="E:\Nuova cartella\Screenshot (9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2674" y="1141326"/>
            <a:ext cx="3662677" cy="214035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27013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21368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400" dirty="0" smtClean="0"/>
              <a:t>Informazioni sull’opera</a:t>
            </a:r>
            <a:r>
              <a:rPr lang="it-IT" sz="4800" dirty="0" smtClean="0"/>
              <a:t/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164100" y="3143046"/>
            <a:ext cx="2828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 specifiche con collegamenti a pagine specifiche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Mostrare opere correlate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Mostrare posizione museo</a:t>
            </a:r>
          </a:p>
        </p:txBody>
      </p:sp>
      <p:pic>
        <p:nvPicPr>
          <p:cNvPr id="3074" name="Picture 2" descr="E:\Nuova cartella\Screenshot (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8337" y="1134154"/>
            <a:ext cx="3662677" cy="214752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099" y="1727658"/>
            <a:ext cx="725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099" y="2748979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Upload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Sia in caso di aggiunta sia in caso di modifica l’upload delle foto viene gestito in modo automatico dal server che si occuperà di smistarle nelle diverse cartelle</a:t>
            </a:r>
            <a:endParaRPr lang="en" sz="1400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2761679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Ricerca Intelligente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La ricerca per nome di una specifica opera oltre a controllare i nomi che iniziano con quei caratteri andrà a mostrare le opere trovate in ordine di visualizzazioni</a:t>
            </a:r>
            <a:endParaRPr lang="en" sz="1400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9" y="2754777"/>
            <a:ext cx="2370361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Visualizzazione Feedback</a:t>
            </a:r>
            <a:endParaRPr lang="en" sz="14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I feedback scritti sul sito verranno mostrati nell’ homepage in ordine di data in modo da poter essere visti da tutti gli utenti</a:t>
            </a:r>
            <a:endParaRPr sz="1400" dirty="0"/>
          </a:p>
        </p:txBody>
      </p:sp>
      <p:grpSp>
        <p:nvGrpSpPr>
          <p:cNvPr id="2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Cenni finali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38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5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246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98808" y="207549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408712" y="11127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70192" y="3099805"/>
            <a:ext cx="344609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dirty="0" smtClean="0"/>
              <a:t>Si adatta anche su telefoni e </a:t>
            </a:r>
            <a:r>
              <a:rPr lang="it-IT" sz="1600" dirty="0" err="1" smtClean="0"/>
              <a:t>tablet</a:t>
            </a:r>
            <a:r>
              <a:rPr lang="it-IT" sz="1600" dirty="0" smtClean="0"/>
              <a:t>!</a:t>
            </a:r>
            <a:endParaRPr lang="en" sz="1600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70192" y="1602677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responsive</a:t>
            </a:r>
            <a:endParaRPr lang="en" sz="4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59" y="562255"/>
            <a:ext cx="2514600" cy="3352800"/>
          </a:xfrm>
          <a:prstGeom prst="rect">
            <a:avLst/>
          </a:prstGeom>
        </p:spPr>
      </p:pic>
      <p:sp>
        <p:nvSpPr>
          <p:cNvPr id="7" name="Shape 272"/>
          <p:cNvSpPr/>
          <p:nvPr/>
        </p:nvSpPr>
        <p:spPr>
          <a:xfrm>
            <a:off x="7129024" y="963274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74" y="1447800"/>
            <a:ext cx="1560325" cy="287118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15945" y="3215850"/>
            <a:ext cx="469491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dirty="0" smtClean="0"/>
              <a:t>Funziona su tutti i più diffusi browser e sistemi operativi maggiormente diffusi</a:t>
            </a:r>
            <a:endParaRPr lang="en" sz="1600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15945" y="1625842"/>
            <a:ext cx="502675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</a:t>
            </a:r>
            <a:br>
              <a:rPr lang="it-IT" sz="4800" dirty="0" smtClean="0"/>
            </a:br>
            <a:r>
              <a:rPr lang="it-IT" sz="4800" dirty="0" smtClean="0"/>
              <a:t>cross-</a:t>
            </a:r>
            <a:r>
              <a:rPr lang="it-IT" sz="4800" dirty="0" err="1" smtClean="0"/>
              <a:t>browsing</a:t>
            </a:r>
            <a:endParaRPr lang="en" sz="4800" dirty="0"/>
          </a:p>
        </p:txBody>
      </p:sp>
      <p:grpSp>
        <p:nvGrpSpPr>
          <p:cNvPr id="8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9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1961535"/>
            <a:ext cx="2926735" cy="12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47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Idea e progetto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22400" y="1155175"/>
            <a:ext cx="264621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1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169606" y="0"/>
            <a:ext cx="8701549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5600" dirty="0" smtClean="0">
                <a:solidFill>
                  <a:schemeClr val="bg1"/>
                </a:solidFill>
              </a:rPr>
              <a:t>Tecnologie e piattaforme utilizzate</a:t>
            </a:r>
            <a:endParaRPr lang="en" sz="5600" dirty="0">
              <a:solidFill>
                <a:schemeClr val="bg1"/>
              </a:solidFill>
            </a:endParaRPr>
          </a:p>
        </p:txBody>
      </p:sp>
      <p:sp>
        <p:nvSpPr>
          <p:cNvPr id="4" name="Shape 284"/>
          <p:cNvSpPr txBox="1">
            <a:spLocks/>
          </p:cNvSpPr>
          <p:nvPr/>
        </p:nvSpPr>
        <p:spPr>
          <a:xfrm>
            <a:off x="316336" y="333513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Html5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982464" y="37326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Css3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6" name="Shape 284"/>
          <p:cNvSpPr txBox="1">
            <a:spLocks/>
          </p:cNvSpPr>
          <p:nvPr/>
        </p:nvSpPr>
        <p:spPr>
          <a:xfrm>
            <a:off x="2228820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err="1" smtClean="0">
                <a:solidFill>
                  <a:schemeClr val="bg1"/>
                </a:solidFill>
              </a:rPr>
              <a:t>Javascript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7" name="Shape 284"/>
          <p:cNvSpPr txBox="1">
            <a:spLocks/>
          </p:cNvSpPr>
          <p:nvPr/>
        </p:nvSpPr>
        <p:spPr>
          <a:xfrm>
            <a:off x="1807057" y="44640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8" name="Shape 284"/>
          <p:cNvSpPr txBox="1">
            <a:spLocks/>
          </p:cNvSpPr>
          <p:nvPr/>
        </p:nvSpPr>
        <p:spPr>
          <a:xfrm>
            <a:off x="2953615" y="399573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jQuery-Ui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9" name="Shape 284"/>
          <p:cNvSpPr txBox="1">
            <a:spLocks/>
          </p:cNvSpPr>
          <p:nvPr/>
        </p:nvSpPr>
        <p:spPr>
          <a:xfrm>
            <a:off x="4323634" y="44106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err="1" smtClean="0">
                <a:solidFill>
                  <a:schemeClr val="bg1"/>
                </a:solidFill>
              </a:rPr>
              <a:t>NodeJS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284"/>
          <p:cNvSpPr txBox="1">
            <a:spLocks/>
          </p:cNvSpPr>
          <p:nvPr/>
        </p:nvSpPr>
        <p:spPr>
          <a:xfrm>
            <a:off x="4279066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smtClean="0">
                <a:solidFill>
                  <a:schemeClr val="bg1"/>
                </a:solidFill>
              </a:rPr>
              <a:t>Express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1" name="Shape 284"/>
          <p:cNvSpPr txBox="1">
            <a:spLocks/>
          </p:cNvSpPr>
          <p:nvPr/>
        </p:nvSpPr>
        <p:spPr>
          <a:xfrm>
            <a:off x="5470296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2" name="Shape 284"/>
          <p:cNvSpPr txBox="1">
            <a:spLocks/>
          </p:cNvSpPr>
          <p:nvPr/>
        </p:nvSpPr>
        <p:spPr>
          <a:xfrm>
            <a:off x="285380" y="434844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smtClean="0">
                <a:solidFill>
                  <a:schemeClr val="bg1"/>
                </a:solidFill>
              </a:rPr>
              <a:t>Java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13" name="Shape 284"/>
          <p:cNvSpPr txBox="1">
            <a:spLocks/>
          </p:cNvSpPr>
          <p:nvPr/>
        </p:nvSpPr>
        <p:spPr>
          <a:xfrm>
            <a:off x="6272972" y="349406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SqlLite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4" name="Shape 284"/>
          <p:cNvSpPr txBox="1">
            <a:spLocks/>
          </p:cNvSpPr>
          <p:nvPr/>
        </p:nvSpPr>
        <p:spPr>
          <a:xfrm>
            <a:off x="7177390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Android</a:t>
            </a:r>
            <a:r>
              <a:rPr lang="it-IT" i="1" dirty="0" smtClean="0">
                <a:solidFill>
                  <a:schemeClr val="bg1"/>
                </a:solidFill>
              </a:rPr>
              <a:t> Studio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5" name="Shape 284"/>
          <p:cNvSpPr txBox="1">
            <a:spLocks/>
          </p:cNvSpPr>
          <p:nvPr/>
        </p:nvSpPr>
        <p:spPr>
          <a:xfrm>
            <a:off x="6116344" y="449589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Cross-</a:t>
            </a:r>
            <a:r>
              <a:rPr lang="it-IT" i="1" dirty="0" err="1" smtClean="0">
                <a:solidFill>
                  <a:schemeClr val="bg1"/>
                </a:solidFill>
              </a:rPr>
              <a:t>Browsing</a:t>
            </a:r>
            <a:endParaRPr lang="en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F5B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7141700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Come abbiamo lavorato?</a:t>
            </a:r>
            <a:endParaRPr lang="en" dirty="0"/>
          </a:p>
        </p:txBody>
      </p:sp>
      <p:sp>
        <p:nvSpPr>
          <p:cNvPr id="230" name="Shape 230"/>
          <p:cNvSpPr/>
          <p:nvPr/>
        </p:nvSpPr>
        <p:spPr>
          <a:xfrm>
            <a:off x="1164100" y="3695700"/>
            <a:ext cx="2379199" cy="990599"/>
          </a:xfrm>
          <a:prstGeom prst="homePlate">
            <a:avLst>
              <a:gd name="adj" fmla="val 30129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API Server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354174" y="3695700"/>
            <a:ext cx="2691025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Integrazione web e mobile </a:t>
            </a:r>
            <a:r>
              <a:rPr lang="it-IT" dirty="0" err="1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5829300" y="3683455"/>
            <a:ext cx="2662319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Stili e grafiche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33" name="Shape 233"/>
          <p:cNvGrpSpPr/>
          <p:nvPr/>
        </p:nvGrpSpPr>
        <p:grpSpPr>
          <a:xfrm>
            <a:off x="1470529" y="1162173"/>
            <a:ext cx="215966" cy="342398"/>
            <a:chOff x="6718575" y="2318625"/>
            <a:chExt cx="256950" cy="407375"/>
          </a:xfrm>
        </p:grpSpPr>
        <p:sp>
          <p:nvSpPr>
            <p:cNvPr id="234" name="Shape 2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235676" y="1207568"/>
            <a:ext cx="9020100" cy="13541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5000" dirty="0" smtClean="0">
                <a:solidFill>
                  <a:srgbClr val="FFFFFF"/>
                </a:solidFill>
              </a:rPr>
              <a:t>  Grazie</a:t>
            </a:r>
            <a:r>
              <a:rPr lang="en" sz="15000" dirty="0" smtClean="0">
                <a:solidFill>
                  <a:srgbClr val="FFFFFF"/>
                </a:solidFill>
              </a:rPr>
              <a:t>!</a:t>
            </a:r>
            <a:endParaRPr lang="en" sz="15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313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Il nostro intento era quello di portare una piattaforma in grado di mettere insieme diverse realtà artistiche, senza vincoli.</a:t>
            </a:r>
            <a:endParaRPr lang="e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2E5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Cosa permette di fare Art Reader?</a:t>
            </a:r>
            <a:endParaRPr lang="en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935500" y="3534600"/>
            <a:ext cx="6815699" cy="11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it-IT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it-IT" sz="1600" dirty="0" smtClean="0"/>
              <a:t>Scannerizzare un’opera d’arte attraverso codice </a:t>
            </a:r>
            <a:r>
              <a:rPr lang="it-IT" sz="1600" dirty="0" err="1" smtClean="0"/>
              <a:t>Qr</a:t>
            </a: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r>
              <a:rPr lang="it-IT" sz="1600" dirty="0" smtClean="0"/>
              <a:t>Imparare ed apprendere informazioni in maniera diretta e interattiva</a:t>
            </a:r>
            <a:endParaRPr lang="en" sz="1600" dirty="0"/>
          </a:p>
          <a:p>
            <a:pPr marL="457200" lvl="0" indent="-228600" rtl="0">
              <a:spcBef>
                <a:spcPts val="0"/>
              </a:spcBef>
            </a:pPr>
            <a:r>
              <a:rPr lang="it-IT" sz="1600" dirty="0" smtClean="0"/>
              <a:t>Approfondire la conoscenze </a:t>
            </a:r>
            <a:r>
              <a:rPr lang="it-IT" sz="1600" dirty="0" smtClean="0"/>
              <a:t>sull’arte</a:t>
            </a:r>
            <a:endParaRPr lang="en" sz="1600" dirty="0"/>
          </a:p>
        </p:txBody>
      </p:sp>
      <p:grpSp>
        <p:nvGrpSpPr>
          <p:cNvPr id="91" name="Shape 91"/>
          <p:cNvGrpSpPr/>
          <p:nvPr/>
        </p:nvGrpSpPr>
        <p:grpSpPr>
          <a:xfrm>
            <a:off x="1393290" y="1129377"/>
            <a:ext cx="366457" cy="366436"/>
            <a:chOff x="1923675" y="1633650"/>
            <a:chExt cx="436000" cy="435975"/>
          </a:xfrm>
        </p:grpSpPr>
        <p:sp>
          <p:nvSpPr>
            <p:cNvPr id="92" name="Shape 9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169606" y="0"/>
            <a:ext cx="8701549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5600" dirty="0" smtClean="0">
                <a:solidFill>
                  <a:schemeClr val="bg1"/>
                </a:solidFill>
              </a:rPr>
              <a:t>Altre funzioni</a:t>
            </a:r>
            <a:endParaRPr lang="en" sz="5600" dirty="0">
              <a:solidFill>
                <a:schemeClr val="bg1"/>
              </a:solidFill>
            </a:endParaRPr>
          </a:p>
        </p:txBody>
      </p:sp>
      <p:sp>
        <p:nvSpPr>
          <p:cNvPr id="4" name="Shape 284"/>
          <p:cNvSpPr txBox="1">
            <a:spLocks/>
          </p:cNvSpPr>
          <p:nvPr/>
        </p:nvSpPr>
        <p:spPr>
          <a:xfrm>
            <a:off x="316336" y="333513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err="1" smtClean="0">
                <a:solidFill>
                  <a:schemeClr val="bg1"/>
                </a:solidFill>
              </a:rPr>
              <a:t>Scan</a:t>
            </a:r>
            <a:r>
              <a:rPr lang="it-IT" b="1" i="1" dirty="0" smtClean="0">
                <a:solidFill>
                  <a:schemeClr val="bg1"/>
                </a:solidFill>
              </a:rPr>
              <a:t> </a:t>
            </a:r>
            <a:r>
              <a:rPr lang="it-IT" b="1" i="1" dirty="0" err="1" smtClean="0">
                <a:solidFill>
                  <a:schemeClr val="bg1"/>
                </a:solidFill>
              </a:rPr>
              <a:t>Qr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5674675" y="9029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Audioguida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6" name="Shape 284"/>
          <p:cNvSpPr txBox="1">
            <a:spLocks/>
          </p:cNvSpPr>
          <p:nvPr/>
        </p:nvSpPr>
        <p:spPr>
          <a:xfrm>
            <a:off x="2228820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smtClean="0">
                <a:solidFill>
                  <a:schemeClr val="bg1"/>
                </a:solidFill>
              </a:rPr>
              <a:t>Localizzazione Museo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7" name="Shape 284"/>
          <p:cNvSpPr txBox="1">
            <a:spLocks/>
          </p:cNvSpPr>
          <p:nvPr/>
        </p:nvSpPr>
        <p:spPr>
          <a:xfrm>
            <a:off x="1807057" y="44640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Localizzazione opera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8" name="Shape 284"/>
          <p:cNvSpPr txBox="1">
            <a:spLocks/>
          </p:cNvSpPr>
          <p:nvPr/>
        </p:nvSpPr>
        <p:spPr>
          <a:xfrm>
            <a:off x="5011015" y="1801148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Musei più vicini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9" name="Shape 284"/>
          <p:cNvSpPr txBox="1">
            <a:spLocks/>
          </p:cNvSpPr>
          <p:nvPr/>
        </p:nvSpPr>
        <p:spPr>
          <a:xfrm>
            <a:off x="4323634" y="44106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smtClean="0">
                <a:solidFill>
                  <a:schemeClr val="bg1"/>
                </a:solidFill>
              </a:rPr>
              <a:t>Ricerche intelligenti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284"/>
          <p:cNvSpPr txBox="1">
            <a:spLocks/>
          </p:cNvSpPr>
          <p:nvPr/>
        </p:nvSpPr>
        <p:spPr>
          <a:xfrm>
            <a:off x="4279066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smtClean="0">
                <a:solidFill>
                  <a:schemeClr val="bg1"/>
                </a:solidFill>
              </a:rPr>
              <a:t>Informazioni interattive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1" name="Shape 284"/>
          <p:cNvSpPr txBox="1">
            <a:spLocks/>
          </p:cNvSpPr>
          <p:nvPr/>
        </p:nvSpPr>
        <p:spPr>
          <a:xfrm>
            <a:off x="4520380" y="4838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smtClean="0">
                <a:solidFill>
                  <a:schemeClr val="bg1"/>
                </a:solidFill>
              </a:rPr>
              <a:t>Consigli su misura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2" name="Shape 284"/>
          <p:cNvSpPr txBox="1">
            <a:spLocks/>
          </p:cNvSpPr>
          <p:nvPr/>
        </p:nvSpPr>
        <p:spPr>
          <a:xfrm>
            <a:off x="285380" y="434844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smtClean="0">
                <a:solidFill>
                  <a:schemeClr val="bg1"/>
                </a:solidFill>
              </a:rPr>
              <a:t>Recensioni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Shape 284"/>
          <p:cNvSpPr txBox="1">
            <a:spLocks/>
          </p:cNvSpPr>
          <p:nvPr/>
        </p:nvSpPr>
        <p:spPr>
          <a:xfrm>
            <a:off x="6272972" y="349406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Cronologia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4" name="Shape 284"/>
          <p:cNvSpPr txBox="1">
            <a:spLocks/>
          </p:cNvSpPr>
          <p:nvPr/>
        </p:nvSpPr>
        <p:spPr>
          <a:xfrm>
            <a:off x="7177390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err="1" smtClean="0">
                <a:solidFill>
                  <a:schemeClr val="bg1"/>
                </a:solidFill>
              </a:rPr>
              <a:t>Criptaggio</a:t>
            </a:r>
            <a:r>
              <a:rPr lang="it-IT" b="1" i="1" dirty="0" smtClean="0">
                <a:solidFill>
                  <a:schemeClr val="bg1"/>
                </a:solidFill>
              </a:rPr>
              <a:t> dati sensibili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5" name="Shape 284"/>
          <p:cNvSpPr txBox="1">
            <a:spLocks/>
          </p:cNvSpPr>
          <p:nvPr/>
        </p:nvSpPr>
        <p:spPr>
          <a:xfrm>
            <a:off x="6116344" y="449589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Suggerimenti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6" name="Shape 284"/>
          <p:cNvSpPr txBox="1">
            <a:spLocks/>
          </p:cNvSpPr>
          <p:nvPr/>
        </p:nvSpPr>
        <p:spPr>
          <a:xfrm>
            <a:off x="100129" y="1550579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smtClean="0">
                <a:solidFill>
                  <a:schemeClr val="bg1"/>
                </a:solidFill>
              </a:rPr>
              <a:t>Contatti museo integrati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7" name="Shape 284"/>
          <p:cNvSpPr txBox="1">
            <a:spLocks/>
          </p:cNvSpPr>
          <p:nvPr/>
        </p:nvSpPr>
        <p:spPr>
          <a:xfrm>
            <a:off x="989608" y="1062599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smtClean="0">
                <a:solidFill>
                  <a:schemeClr val="bg1"/>
                </a:solidFill>
              </a:rPr>
              <a:t>Aggiunta opere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8" name="Shape 284"/>
          <p:cNvSpPr txBox="1">
            <a:spLocks/>
          </p:cNvSpPr>
          <p:nvPr/>
        </p:nvSpPr>
        <p:spPr>
          <a:xfrm>
            <a:off x="285380" y="3810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Modifica </a:t>
            </a:r>
            <a:r>
              <a:rPr lang="it-IT" i="1" dirty="0" smtClean="0">
                <a:solidFill>
                  <a:schemeClr val="bg1"/>
                </a:solidFill>
              </a:rPr>
              <a:t>opere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9" name="Shape 284"/>
          <p:cNvSpPr txBox="1">
            <a:spLocks/>
          </p:cNvSpPr>
          <p:nvPr/>
        </p:nvSpPr>
        <p:spPr>
          <a:xfrm>
            <a:off x="2280191" y="643218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Cancellazione opere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20" name="Shape 284"/>
          <p:cNvSpPr txBox="1">
            <a:spLocks/>
          </p:cNvSpPr>
          <p:nvPr/>
        </p:nvSpPr>
        <p:spPr>
          <a:xfrm>
            <a:off x="2411967" y="1481980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Feedback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21" name="Shape 284"/>
          <p:cNvSpPr txBox="1">
            <a:spLocks/>
          </p:cNvSpPr>
          <p:nvPr/>
        </p:nvSpPr>
        <p:spPr>
          <a:xfrm>
            <a:off x="3911631" y="1153541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Aggiunta opere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22" name="Shape 284"/>
          <p:cNvSpPr txBox="1">
            <a:spLocks/>
          </p:cNvSpPr>
          <p:nvPr/>
        </p:nvSpPr>
        <p:spPr>
          <a:xfrm>
            <a:off x="7185669" y="41499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smtClean="0">
                <a:solidFill>
                  <a:schemeClr val="bg1"/>
                </a:solidFill>
              </a:rPr>
              <a:t>Sessioni private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23" name="Shape 284"/>
          <p:cNvSpPr txBox="1">
            <a:spLocks/>
          </p:cNvSpPr>
          <p:nvPr/>
        </p:nvSpPr>
        <p:spPr>
          <a:xfrm>
            <a:off x="7177390" y="1432721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Upload foto opere</a:t>
            </a:r>
            <a:endParaRPr lang="en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901562" y="776627"/>
            <a:ext cx="780572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Come è strutturato </a:t>
            </a:r>
            <a:br>
              <a:rPr lang="it-IT" dirty="0" smtClean="0"/>
            </a:br>
            <a:r>
              <a:rPr lang="it-IT" dirty="0" smtClean="0"/>
              <a:t>il nostro progetto?</a:t>
            </a:r>
            <a:endParaRPr lang="en" dirty="0"/>
          </a:p>
        </p:txBody>
      </p:sp>
      <p:sp>
        <p:nvSpPr>
          <p:cNvPr id="157" name="Shape 157"/>
          <p:cNvSpPr/>
          <p:nvPr/>
        </p:nvSpPr>
        <p:spPr>
          <a:xfrm>
            <a:off x="3471443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Server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40156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Database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002730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it-IT" dirty="0" err="1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Android</a:t>
            </a: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 &amp; Web)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410249" y="1159696"/>
            <a:ext cx="333699" cy="329076"/>
            <a:chOff x="3292425" y="3664250"/>
            <a:chExt cx="397025" cy="391525"/>
          </a:xfrm>
        </p:grpSpPr>
        <p:sp>
          <p:nvSpPr>
            <p:cNvPr id="161" name="Shape 16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663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237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Colori, Stile ed Omogeneità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18696" y="1134861"/>
            <a:ext cx="295804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2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4DB6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163999" y="1825102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Omogeneità</a:t>
            </a:r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163899" y="3026454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Icona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L’icona è riproposta in più parti di sito e </a:t>
            </a:r>
            <a:r>
              <a:rPr lang="it-IT" sz="1600" dirty="0" err="1"/>
              <a:t>A</a:t>
            </a:r>
            <a:r>
              <a:rPr lang="it-IT" sz="1600" dirty="0" err="1" smtClean="0"/>
              <a:t>pp</a:t>
            </a:r>
            <a:r>
              <a:rPr lang="it-IT" sz="1600" dirty="0" smtClean="0"/>
              <a:t> </a:t>
            </a:r>
            <a:r>
              <a:rPr lang="it-IT" sz="1600" dirty="0" smtClean="0"/>
              <a:t>per dare un family-feeling ed un marchio al nostro progetto.</a:t>
            </a:r>
            <a:endParaRPr lang="en" sz="1600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3473349" y="3026455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Colori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I colori sono stati scelti appositamente in funzione del ruolo che abbiamo voluto dargli, abbiamo due colori dominanti: primario e secondario.</a:t>
            </a:r>
            <a:endParaRPr lang="en" sz="1600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5782799" y="3026453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Font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Il font è stato selezionato in base a facilità di lettura </a:t>
            </a:r>
            <a:r>
              <a:rPr lang="it-IT" sz="1600" dirty="0" smtClean="0"/>
              <a:t>senza trascurare lo </a:t>
            </a:r>
            <a:r>
              <a:rPr lang="it-IT" sz="1600" dirty="0" smtClean="0"/>
              <a:t>stile </a:t>
            </a:r>
            <a:r>
              <a:rPr lang="it-IT" sz="1600" dirty="0" smtClean="0"/>
              <a:t>e l’ </a:t>
            </a:r>
            <a:r>
              <a:rPr lang="it-IT" sz="1600" dirty="0" smtClean="0"/>
              <a:t>uniformità al progetto.</a:t>
            </a: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grpSp>
        <p:nvGrpSpPr>
          <p:cNvPr id="129" name="Shape 129"/>
          <p:cNvGrpSpPr/>
          <p:nvPr/>
        </p:nvGrpSpPr>
        <p:grpSpPr>
          <a:xfrm>
            <a:off x="1411514" y="1188731"/>
            <a:ext cx="349059" cy="298881"/>
            <a:chOff x="1934025" y="1001650"/>
            <a:chExt cx="415300" cy="355600"/>
          </a:xfrm>
        </p:grpSpPr>
        <p:sp>
          <p:nvSpPr>
            <p:cNvPr id="130" name="Shape 1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627</Words>
  <Application>Microsoft Macintosh PowerPoint</Application>
  <PresentationFormat>Presentazione su schermo (16:9)</PresentationFormat>
  <Paragraphs>146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6" baseType="lpstr">
      <vt:lpstr>Didact Gothic</vt:lpstr>
      <vt:lpstr>Montserrat</vt:lpstr>
      <vt:lpstr>Arial</vt:lpstr>
      <vt:lpstr>Ganymede template</vt:lpstr>
      <vt:lpstr> Art Reader Learn Faster, Learn More</vt:lpstr>
      <vt:lpstr> Eccoci!</vt:lpstr>
      <vt:lpstr>Idea e progetto</vt:lpstr>
      <vt:lpstr>Presentazione di PowerPoint</vt:lpstr>
      <vt:lpstr>Cosa permette di fare Art Reader?</vt:lpstr>
      <vt:lpstr>Altre funzioni</vt:lpstr>
      <vt:lpstr>Come è strutturato  il nostro progetto?</vt:lpstr>
      <vt:lpstr>Colori, Stile ed Omogeneità</vt:lpstr>
      <vt:lpstr>Omogeneità</vt:lpstr>
      <vt:lpstr>La nostra</vt:lpstr>
      <vt:lpstr>I nostri colori</vt:lpstr>
      <vt:lpstr>Numeri e statistiche</vt:lpstr>
      <vt:lpstr>10,000+</vt:lpstr>
      <vt:lpstr>2000+ </vt:lpstr>
      <vt:lpstr>Alcuni dei  musei inseriti</vt:lpstr>
      <vt:lpstr>Applicazioni per l’utente</vt:lpstr>
      <vt:lpstr>La nostra applicazione Android</vt:lpstr>
      <vt:lpstr>Homepage</vt:lpstr>
      <vt:lpstr>Scansione  Qr-Code</vt:lpstr>
      <vt:lpstr>Informazioni sull’opera </vt:lpstr>
      <vt:lpstr>Altre funzioni</vt:lpstr>
      <vt:lpstr>Il nostro sito web</vt:lpstr>
      <vt:lpstr>Homepage       </vt:lpstr>
      <vt:lpstr>Lista opere       </vt:lpstr>
      <vt:lpstr>Informazioni sull’opera       </vt:lpstr>
      <vt:lpstr>Altre funzioni</vt:lpstr>
      <vt:lpstr>Cenni finali</vt:lpstr>
      <vt:lpstr>Il sito è responsive</vt:lpstr>
      <vt:lpstr>Il sito è  cross-browsing</vt:lpstr>
      <vt:lpstr>Tecnologie e piattaforme utilizzate</vt:lpstr>
      <vt:lpstr>Come abbiamo lavorato?</vt:lpstr>
      <vt:lpstr>  Grazie!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ArtReader Learn Faster, Learn More</dc:title>
  <cp:lastModifiedBy>Daniele Genta</cp:lastModifiedBy>
  <cp:revision>32</cp:revision>
  <dcterms:modified xsi:type="dcterms:W3CDTF">2016-06-28T20:28:49Z</dcterms:modified>
</cp:coreProperties>
</file>